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6" r:id="rId2"/>
    <p:sldMasterId id="2147483694" r:id="rId3"/>
    <p:sldMasterId id="2147483854" r:id="rId4"/>
  </p:sldMasterIdLst>
  <p:notesMasterIdLst>
    <p:notesMasterId r:id="rId24"/>
  </p:notesMasterIdLst>
  <p:sldIdLst>
    <p:sldId id="304" r:id="rId5"/>
    <p:sldId id="256" r:id="rId6"/>
    <p:sldId id="289" r:id="rId7"/>
    <p:sldId id="302" r:id="rId8"/>
    <p:sldId id="290" r:id="rId9"/>
    <p:sldId id="291" r:id="rId10"/>
    <p:sldId id="258" r:id="rId11"/>
    <p:sldId id="268" r:id="rId12"/>
    <p:sldId id="270" r:id="rId13"/>
    <p:sldId id="261" r:id="rId14"/>
    <p:sldId id="294" r:id="rId15"/>
    <p:sldId id="295" r:id="rId16"/>
    <p:sldId id="286" r:id="rId17"/>
    <p:sldId id="296" r:id="rId18"/>
    <p:sldId id="301" r:id="rId19"/>
    <p:sldId id="297" r:id="rId20"/>
    <p:sldId id="305" r:id="rId21"/>
    <p:sldId id="299" r:id="rId22"/>
    <p:sldId id="30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CA"/>
    <a:srgbClr val="0D0DD7"/>
    <a:srgbClr val="E1098A"/>
    <a:srgbClr val="9CAA16"/>
    <a:srgbClr val="FAFCE4"/>
    <a:srgbClr val="D71B98"/>
    <a:srgbClr val="FFFF0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4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2E532-76EA-4B5F-A540-193983675AE1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3A24A0-292D-4A4E-AE3E-A3382E5C3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BCEC61-3F24-48E5-8897-FB75683A5A9B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42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510F-8A7E-4321-86DD-89EC80E8561F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B7B18-CBF2-4B06-A1B4-8B439B438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000D-E0FC-402F-A196-27C2595DA26A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D89C-799D-4852-874E-C461BEFBD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43B86-2118-4CAC-804A-EBBB4AE542E4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E01EB-A1F5-435E-B891-88E769F25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04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04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8B503-8909-4CCD-A82F-9F84F0C37CCD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2BAC4-8BE2-48EB-9930-E04B102F3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C986A-3513-48EB-B0DA-65C6813D135C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A00A-53A5-4D01-8D17-BF66B458D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1C50-04C2-4D84-8391-4CDEC59A580D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327D8-CBEB-4346-9CFE-F7760BF24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9C9D6-0A29-4410-BE53-B2CBBD41CD43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2253E-1795-40C2-BF5B-B73330C57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DE4F-BC19-4EB2-ADD1-2969F12DAB08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24FF-9EF0-4CC6-BDDB-08D5BD237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91A9-BF39-42B5-968A-DB5A4BE3E76D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CE065-44ED-4062-B8F7-B58868965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40E7D-457E-4CAB-AFBE-BCE9847EBA5B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353E0-B2DC-410B-874F-2C6B284F6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E11B-C3B7-4798-8BAF-9FFA5A1A792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B6312-E5F9-4EE1-8782-821082088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88B22-A2F9-44CD-AD00-CAFAA75701E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A45C-4091-47D5-A444-4B7807A50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BA1F-194D-4348-B3DC-A33E7D1FFCF1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C29E0-CE26-447D-AF1A-1C382C65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9C43-F73D-4EBF-89A6-15CAAE9AC93A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A19C5-2C56-43FF-9685-8F4B04D8A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000E-8CA3-42E6-AA24-0727ACFD633F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059CF-0F54-4F16-BFD1-F2DF44C4E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7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37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2217-777E-4F20-B646-72CA1C0D1D9A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BD00-C1BC-48BF-B9EF-894E4F6BF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C162C-48C8-4635-885B-52606398E7A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9CC5A-2FE6-4DCE-A85A-F2E8D0267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C900-228C-4A34-9451-AB523FF6E2A9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44076-1934-45E0-90F7-51B7D0AFE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DEE58-52C5-42CE-8B08-522D85F3D540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07EE-3090-4D28-8559-84D10B7CA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78CA-1DBD-4B6D-AECC-3EC43F71960F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A89D-6760-4C68-870D-9C2A38692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36677-9B16-48CC-9C6A-88355EB76574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82EFC-8FD7-4259-A58E-C8A1BD60E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728A9-F712-4BE7-9BB8-FE307657C8CD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4467-3E3B-46B8-A99B-DC65D1D0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978B3-C062-44F8-A3B4-B7A151FB39A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63B61-B297-40EB-9D70-5643B2059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0FDD3-755B-464A-9E4A-EF9857051F41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E2827-B642-45E7-81F9-4845A35C4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CCDDD-D4BE-4D02-AF57-9D87F8B1B71B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F3DA-9B0B-4925-BCE1-66222971B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F5BF-5843-4C29-A672-3882AE6D9051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8DE8-DABA-45A5-A295-C5B0ABCDB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51EAD-5B24-4F77-BA20-4C9D4A125CB4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758DB-88FA-49A1-AF91-C5D748C36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21C5-6177-4975-94D8-6F871B7280A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D248-A8EC-4720-9E77-5EA856A8F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5E3F-6ECF-40DA-9459-E406730E0F3D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1FDE-D248-4FE2-AEC0-74A889110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0CCD-9175-43D5-B289-6C0C4C8318F6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ECF41-EDD2-445F-A552-BA5D2F256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7F81-8EFD-4D2E-981A-F5EAD034E6FF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EE081-A49F-4846-98DA-FB5037C62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D303-C69D-4AF6-A623-30F94BC6546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114B-95E9-4179-A46C-18AA98502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8255-638C-4F01-A8EE-6C248885823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E2BE-DB1F-41C4-9F12-1F40597FC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0C01A-B8FE-4617-97FC-657E1C180577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1ECC6-CB7A-4997-9A9A-1ABE420E0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AE839-AE87-4D72-9FFE-D5A84D56C03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6F7B-45D5-4791-8B27-FAF093F54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357A-70CD-4D27-ABCC-0A827FE95A25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2F12-070A-4445-9123-55D5D6F8C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982F-175F-4A20-9D20-47BCE678CA92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B6CAE-C5DF-4432-8EB0-243598500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369C-0A5A-43BA-A744-39DA25DC8213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ADE4-54B9-4C9B-82C3-98C9275D5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E0E8-21C6-49DA-A48B-29EAF4D38AE4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3D100-AB0C-488E-AD59-DBB4F19EC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8AAE-6869-4AB2-89CF-F87C03DAB35A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27790-2B0D-4F99-BFF7-BE133D901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2DE4B-45EC-4F1A-BBB4-FA9F0549BA1A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704CB-F956-47C0-9C62-352865D7B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A901-D08B-49FF-A39B-90D208DF0EC4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1B0BA-2020-4257-B56E-34787E805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3A304-FC78-4A1E-A1F9-D017239D0E0B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DAD6-8B28-4936-8A9A-6A8FEA1CF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7CD34-1F77-4294-A882-926CA9BF2902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E267A-45FD-424D-AF30-DA10FA69E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9900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31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1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1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1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1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1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1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31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35AFE399-53FB-4CD2-91E8-925157302ED2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2A25F15C-682D-4566-9EA1-4265F7A6E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0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933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93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93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5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5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6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93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7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938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8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8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8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8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8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38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4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939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39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39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39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993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563437-0441-49C2-BF52-0B4638E32A9B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993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EF814EE-780B-4FDA-B762-2ADD18EA5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9900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126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6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FDAF49B7-F5B4-4841-B43E-A370D2C27F0A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1126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C6C255AD-BEAD-4F4E-9FB7-4D81B3716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2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9900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08C7F84-34DD-4BE7-900E-FAFEA14999DA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C48FF8E-AD3B-4829-B15D-A197EB6AF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3" r:id="rId1"/>
    <p:sldLayoutId id="2147484682" r:id="rId2"/>
    <p:sldLayoutId id="2147484694" r:id="rId3"/>
    <p:sldLayoutId id="2147484683" r:id="rId4"/>
    <p:sldLayoutId id="2147484684" r:id="rId5"/>
    <p:sldLayoutId id="2147484685" r:id="rId6"/>
    <p:sldLayoutId id="2147484686" r:id="rId7"/>
    <p:sldLayoutId id="2147484695" r:id="rId8"/>
    <p:sldLayoutId id="2147484687" r:id="rId9"/>
    <p:sldLayoutId id="2147484688" r:id="rId10"/>
    <p:sldLayoutId id="2147484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Microsoft_Office_Excel4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 </a:t>
            </a:r>
            <a:endParaRPr lang="ru-RU"/>
          </a:p>
        </p:txBody>
      </p:sp>
      <p:pic>
        <p:nvPicPr>
          <p:cNvPr id="14339" name="Содержимое 3" descr="img01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357188"/>
            <a:ext cx="8429625" cy="6286500"/>
          </a:xfrm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00063" y="785813"/>
            <a:ext cx="7500937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FFFF00"/>
                </a:solidFill>
                <a:latin typeface="Arial Black" pitchFamily="34" charset="0"/>
              </a:rPr>
              <a:t>І взимку, і влітку, в будь-який час доби милує око людське </a:t>
            </a:r>
            <a:r>
              <a:rPr lang="uk-UA" sz="3200" b="1" i="1">
                <a:solidFill>
                  <a:srgbClr val="FFFF00"/>
                </a:solidFill>
                <a:latin typeface="Arial Black" pitchFamily="34" charset="0"/>
              </a:rPr>
              <a:t>краса світу полімерів</a:t>
            </a:r>
            <a:r>
              <a:rPr lang="uk-UA" sz="3200" b="1">
                <a:solidFill>
                  <a:srgbClr val="FFFF00"/>
                </a:solidFill>
                <a:latin typeface="Arial Black" pitchFamily="34" charset="0"/>
              </a:rPr>
              <a:t>…</a:t>
            </a:r>
            <a:endParaRPr lang="ru-RU" sz="3200" b="1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uk-UA" sz="3200" b="1">
                <a:solidFill>
                  <a:srgbClr val="FFFF00"/>
                </a:solidFill>
                <a:latin typeface="Arial Black" pitchFamily="34" charset="0"/>
              </a:rPr>
              <a:t> </a:t>
            </a:r>
            <a:endParaRPr lang="ru-RU" sz="3200" b="1">
              <a:solidFill>
                <a:srgbClr val="FFFF00"/>
              </a:solidFill>
              <a:latin typeface="Arial Black" pitchFamily="34" charset="0"/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100" b="1" dirty="0" smtClean="0">
                <a:ln w="6350">
                  <a:noFill/>
                </a:ln>
                <a:solidFill>
                  <a:srgbClr val="FAFCE4"/>
                </a:solidFill>
                <a:latin typeface="Arial Narrow" pitchFamily="34" charset="0"/>
              </a:rPr>
              <a:t>застосування</a:t>
            </a:r>
            <a:endParaRPr lang="ru-RU" sz="4100" b="1" dirty="0">
              <a:ln w="6350">
                <a:noFill/>
              </a:ln>
              <a:solidFill>
                <a:srgbClr val="FAFCE4"/>
              </a:solidFill>
              <a:latin typeface="Arial Narrow" pitchFamily="34" charset="0"/>
            </a:endParaRPr>
          </a:p>
        </p:txBody>
      </p:sp>
      <p:pic>
        <p:nvPicPr>
          <p:cNvPr id="23555" name="Содержимое 3" descr="искуственное поле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214438"/>
            <a:ext cx="3429000" cy="2286000"/>
          </a:xfrm>
        </p:spPr>
      </p:pic>
      <p:pic>
        <p:nvPicPr>
          <p:cNvPr id="23556" name="Рисунок 4" descr="D:\ссс\hotbed_fil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285875"/>
            <a:ext cx="3294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3" descr="C:\Documents and Settings\Dmitriy\Рабочий стол\Світл. Степ\IMG_76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3857625"/>
            <a:ext cx="3659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u="sng" dirty="0" smtClean="0">
                <a:solidFill>
                  <a:srgbClr val="D71B98"/>
                </a:solidFill>
              </a:rPr>
              <a:t>Група дослідників</a:t>
            </a:r>
            <a:endParaRPr lang="ru-RU" dirty="0">
              <a:solidFill>
                <a:srgbClr val="D71B9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5"/>
          <p:cNvGraphicFramePr>
            <a:graphicFrameLocks/>
          </p:cNvGraphicFramePr>
          <p:nvPr/>
        </p:nvGraphicFramePr>
        <p:xfrm>
          <a:off x="1428750" y="1500188"/>
          <a:ext cx="6429375" cy="4429125"/>
        </p:xfrm>
        <a:graphic>
          <a:graphicData uri="http://schemas.openxmlformats.org/presentationml/2006/ole">
            <p:oleObj spid="_x0000_s1026" name="Диаграмма" r:id="rId3" imgW="5829300" imgH="4390949" progId="Excel.Chart.8">
              <p:embed/>
            </p:oleObj>
          </a:graphicData>
        </a:graphic>
      </p:graphicFrame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439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u="sng" dirty="0" smtClean="0">
                <a:solidFill>
                  <a:srgbClr val="E1098A"/>
                </a:solidFill>
              </a:rPr>
              <a:t>Група дослідників</a:t>
            </a:r>
            <a:endParaRPr lang="ru-RU" dirty="0">
              <a:solidFill>
                <a:srgbClr val="E1098A"/>
              </a:solidFill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Диаграмма 23"/>
          <p:cNvGraphicFramePr>
            <a:graphicFrameLocks/>
          </p:cNvGraphicFramePr>
          <p:nvPr/>
        </p:nvGraphicFramePr>
        <p:xfrm>
          <a:off x="1000125" y="1571625"/>
          <a:ext cx="7143750" cy="4286250"/>
        </p:xfrm>
        <a:graphic>
          <a:graphicData uri="http://schemas.openxmlformats.org/presentationml/2006/ole">
            <p:oleObj spid="_x0000_s2050" name="Диаграмма" r:id="rId3" imgW="5505165" imgH="3206774" progId="Excel.Chart.8">
              <p:embed/>
            </p:oleObj>
          </a:graphicData>
        </a:graphic>
      </p:graphicFrame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429625" y="6072188"/>
            <a:ext cx="257175" cy="5397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71500" y="1643063"/>
            <a:ext cx="82296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sz="1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4579" name="Рисунок 5" descr="DSC005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500188"/>
            <a:ext cx="61960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3"/>
          <p:cNvSpPr txBox="1">
            <a:spLocks/>
          </p:cNvSpPr>
          <p:nvPr/>
        </p:nvSpPr>
        <p:spPr bwMode="auto">
          <a:xfrm>
            <a:off x="1928813" y="214313"/>
            <a:ext cx="5857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uk-UA" sz="6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 що далі?</a:t>
            </a:r>
            <a:endParaRPr lang="ru-RU" sz="6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u="sng" dirty="0" smtClean="0">
                <a:solidFill>
                  <a:srgbClr val="E1098A"/>
                </a:solidFill>
              </a:rPr>
              <a:t>Група екологів</a:t>
            </a:r>
            <a:endParaRPr lang="ru-RU" dirty="0">
              <a:solidFill>
                <a:srgbClr val="E1098A"/>
              </a:solidFill>
            </a:endParaRPr>
          </a:p>
        </p:txBody>
      </p:sp>
      <p:pic>
        <p:nvPicPr>
          <p:cNvPr id="25603" name="Picture 2" descr="C:\Documents and Settings\Dmitriy\Рабочий стол\фото\Свєта\IMG_77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857375"/>
            <a:ext cx="4330700" cy="3500438"/>
          </a:xfrm>
          <a:noFill/>
        </p:spPr>
      </p:pic>
      <p:pic>
        <p:nvPicPr>
          <p:cNvPr id="25604" name="Рисунок 6" descr="C:\Documents and Settings\Dmitriy\Рабочий стол\фото\Свєта\IMG_2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571875"/>
            <a:ext cx="3143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 descr="gallery_2_305_38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714500"/>
            <a:ext cx="1714500" cy="1243013"/>
          </a:xfrm>
          <a:prstGeom prst="rect">
            <a:avLst/>
          </a:prstGeom>
          <a:solidFill>
            <a:srgbClr val="0C0CCA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u="sng" dirty="0" smtClean="0">
                <a:solidFill>
                  <a:srgbClr val="D71B98"/>
                </a:solidFill>
              </a:rPr>
              <a:t>Група екологів</a:t>
            </a:r>
            <a:endParaRPr lang="ru-RU" dirty="0">
              <a:solidFill>
                <a:srgbClr val="D71B98"/>
              </a:solidFill>
            </a:endParaRP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1788"/>
          <a:ext cx="8229600" cy="4524375"/>
        </p:xfrm>
        <a:graphic>
          <a:graphicData uri="http://schemas.openxmlformats.org/presentationml/2006/ole">
            <p:oleObj spid="_x0000_s3074" r:id="rId3" imgW="8230313" imgH="4523624" progId="Excel.Chart.8">
              <p:embed/>
            </p:oleObj>
          </a:graphicData>
        </a:graphic>
      </p:graphicFrame>
      <p:graphicFrame>
        <p:nvGraphicFramePr>
          <p:cNvPr id="3075" name="Диаграмма 4"/>
          <p:cNvGraphicFramePr>
            <a:graphicFrameLocks/>
          </p:cNvGraphicFramePr>
          <p:nvPr/>
        </p:nvGraphicFramePr>
        <p:xfrm>
          <a:off x="1071563" y="1285875"/>
          <a:ext cx="7286625" cy="4786313"/>
        </p:xfrm>
        <a:graphic>
          <a:graphicData uri="http://schemas.openxmlformats.org/presentationml/2006/ole">
            <p:oleObj spid="_x0000_s3075" r:id="rId4" imgW="8144962" imgH="55051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u="sng" dirty="0" smtClean="0">
                <a:solidFill>
                  <a:srgbClr val="D71B98"/>
                </a:solidFill>
              </a:rPr>
              <a:t>Група журналістів</a:t>
            </a:r>
            <a:endParaRPr lang="ru-RU" dirty="0">
              <a:solidFill>
                <a:srgbClr val="D71B98"/>
              </a:solidFill>
            </a:endParaRPr>
          </a:p>
        </p:txBody>
      </p:sp>
      <p:pic>
        <p:nvPicPr>
          <p:cNvPr id="26627" name="Picture 5" descr="antn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4500563"/>
            <a:ext cx="19113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Содержимое 4" descr="H:\Фото\IMG_981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1500188"/>
            <a:ext cx="4962525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u="sng" dirty="0" smtClean="0">
                <a:solidFill>
                  <a:srgbClr val="D71B98"/>
                </a:solidFill>
              </a:rPr>
              <a:t>Група Креативних молодих</a:t>
            </a:r>
            <a:endParaRPr lang="ru-RU" dirty="0"/>
          </a:p>
        </p:txBody>
      </p:sp>
      <p:pic>
        <p:nvPicPr>
          <p:cNvPr id="27651" name="Рисунок 5" descr="H:\Січень2013\IMG_1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85875"/>
            <a:ext cx="3286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Содержимое 9" descr="H:\Січень2013\IMG_156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3857625"/>
            <a:ext cx="3875087" cy="2857500"/>
          </a:xfrm>
        </p:spPr>
      </p:pic>
      <p:pic>
        <p:nvPicPr>
          <p:cNvPr id="27653" name="Рисунок 11" descr="H:\Січень2013\IMG_15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285875"/>
            <a:ext cx="3429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5500688" y="5002213"/>
            <a:ext cx="3324225" cy="1570037"/>
          </a:xfrm>
          <a:prstGeom prst="rect">
            <a:avLst/>
          </a:prstGeom>
          <a:solidFill>
            <a:srgbClr val="0C0C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FF00"/>
                </a:solidFill>
                <a:latin typeface="Arial Black" pitchFamily="34" charset="0"/>
              </a:rPr>
              <a:t>ГОДІВНИЧКИ</a:t>
            </a:r>
          </a:p>
          <a:p>
            <a:pPr algn="ctr"/>
            <a:r>
              <a:rPr lang="uk-UA" sz="3200" b="1">
                <a:solidFill>
                  <a:srgbClr val="FFFF00"/>
                </a:solidFill>
                <a:latin typeface="Arial Black" pitchFamily="34" charset="0"/>
              </a:rPr>
              <a:t> ДЛЯ СИНИЧКИ</a:t>
            </a:r>
            <a:endParaRPr lang="ru-RU" sz="3200" b="1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u="sng" dirty="0" smtClean="0">
                <a:solidFill>
                  <a:srgbClr val="D71B98"/>
                </a:solidFill>
              </a:rPr>
              <a:t>Група Креативних молодих </a:t>
            </a:r>
            <a:r>
              <a:rPr lang="uk-UA" b="1" u="sng" dirty="0" err="1" smtClean="0">
                <a:solidFill>
                  <a:srgbClr val="D71B98"/>
                </a:solidFill>
              </a:rPr>
              <a:t>людей”</a:t>
            </a:r>
            <a:endParaRPr lang="ru-RU" dirty="0">
              <a:solidFill>
                <a:srgbClr val="D71B98"/>
              </a:solidFill>
            </a:endParaRPr>
          </a:p>
        </p:txBody>
      </p:sp>
      <p:pic>
        <p:nvPicPr>
          <p:cNvPr id="28675" name="Содержимое 3" descr="H:\Фото\IMG_980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1785938"/>
            <a:ext cx="4500563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229600" cy="1354137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0000CC"/>
                </a:solidFill>
                <a:latin typeface="Arial Black" pitchFamily="34" charset="0"/>
              </a:rPr>
              <a:t/>
            </a:r>
            <a:br>
              <a:rPr lang="uk-UA" b="1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uk-UA" b="1" dirty="0" smtClean="0">
                <a:solidFill>
                  <a:srgbClr val="0000CC"/>
                </a:solidFill>
                <a:latin typeface="Arial Black" pitchFamily="34" charset="0"/>
              </a:rPr>
              <a:t>Будьте </a:t>
            </a:r>
            <a:r>
              <a:rPr lang="uk-UA" b="1" dirty="0" err="1" smtClean="0">
                <a:solidFill>
                  <a:srgbClr val="0000CC"/>
                </a:solidFill>
                <a:latin typeface="Arial Black" pitchFamily="34" charset="0"/>
              </a:rPr>
              <a:t>здоровими</a:t>
            </a:r>
            <a:r>
              <a:rPr lang="uk-UA" b="1" dirty="0" err="1" smtClean="0">
                <a:solidFill>
                  <a:srgbClr val="0000CC"/>
                </a:solidFill>
                <a:latin typeface="Arial Black" pitchFamily="34" charset="0"/>
                <a:sym typeface="Symbol" pitchFamily="18" charset="2"/>
              </a:rPr>
              <a:t></a:t>
            </a:r>
            <a:r>
              <a:rPr lang="ru-RU" b="1" dirty="0" smtClean="0">
                <a:solidFill>
                  <a:srgbClr val="0000CC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uk-UA" b="1" dirty="0" smtClean="0">
                <a:solidFill>
                  <a:srgbClr val="0000CC"/>
                </a:solidFill>
                <a:latin typeface="Arial Black" pitchFamily="34" charset="0"/>
              </a:rPr>
              <a:t>Будьте щасливими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C3399"/>
              </a:solidFill>
            </a:endParaRPr>
          </a:p>
        </p:txBody>
      </p:sp>
      <p:pic>
        <p:nvPicPr>
          <p:cNvPr id="29699" name="Рисунок 8" descr="gallery_2_118_20119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2143125"/>
            <a:ext cx="3571875" cy="2286000"/>
          </a:xfrm>
          <a:noFill/>
        </p:spPr>
      </p:pic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2643188" y="5072063"/>
            <a:ext cx="5216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6000" b="1">
                <a:solidFill>
                  <a:srgbClr val="CC3399"/>
                </a:solidFill>
                <a:latin typeface="Monotype Corsiva" pitchFamily="66" charset="0"/>
              </a:rPr>
              <a:t>Дякуємо за увагу</a:t>
            </a:r>
            <a:endParaRPr lang="ru-RU" sz="60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 rot="21089057">
            <a:off x="4684713" y="1227138"/>
            <a:ext cx="4086225" cy="857250"/>
          </a:xfrm>
        </p:spPr>
        <p:txBody>
          <a:bodyPr lIns="45720" tIns="0" rIns="45720" bIns="0" anchor="b"/>
          <a:lstStyle/>
          <a:p>
            <a:pPr eaLnBrk="1" hangingPunct="1">
              <a:defRPr/>
            </a:pPr>
            <a:r>
              <a:rPr lang="uk-UA" sz="5800" b="1">
                <a:solidFill>
                  <a:srgbClr val="FF3399"/>
                </a:solidFill>
              </a:rPr>
              <a:t/>
            </a:r>
            <a:br>
              <a:rPr lang="uk-UA" sz="5800" b="1">
                <a:solidFill>
                  <a:srgbClr val="FF3399"/>
                </a:solidFill>
              </a:rPr>
            </a:br>
            <a:r>
              <a:rPr lang="uk-UA" sz="5800" b="1">
                <a:solidFill>
                  <a:srgbClr val="FF3399"/>
                </a:solidFill>
              </a:rPr>
              <a:t/>
            </a:r>
            <a:br>
              <a:rPr lang="uk-UA" sz="5800" b="1">
                <a:solidFill>
                  <a:srgbClr val="FF3399"/>
                </a:solidFill>
              </a:rPr>
            </a:br>
            <a:r>
              <a:rPr lang="uk-UA" sz="5800" b="1">
                <a:solidFill>
                  <a:srgbClr val="FF3399"/>
                </a:solidFill>
              </a:rPr>
              <a:t/>
            </a:r>
            <a:br>
              <a:rPr lang="uk-UA" sz="5800" b="1">
                <a:solidFill>
                  <a:srgbClr val="FF3399"/>
                </a:solidFill>
              </a:rPr>
            </a:br>
            <a:r>
              <a:rPr lang="uk-UA" sz="58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Пластмаси</a:t>
            </a:r>
            <a:endParaRPr lang="ru-RU" sz="58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215188" y="4643438"/>
            <a:ext cx="2057400" cy="121443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Загроза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планети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 bwMode="auto">
          <a:xfrm>
            <a:off x="714375" y="4000500"/>
            <a:ext cx="26431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tIns="0" rIns="45720" bIns="0" anchor="b"/>
          <a:lstStyle/>
          <a:p>
            <a:pPr algn="ctr">
              <a:defRPr/>
            </a:pPr>
            <a:endParaRPr lang="ru-RU" sz="5800" b="1" ker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 bwMode="auto">
          <a:xfrm>
            <a:off x="3643313" y="5286375"/>
            <a:ext cx="2643187" cy="1071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tIns="0" rIns="45720" bIns="0" anchor="b"/>
          <a:lstStyle/>
          <a:p>
            <a:pPr algn="ctr">
              <a:defRPr/>
            </a:pPr>
            <a:r>
              <a:rPr lang="uk-UA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Майбутнє</a:t>
            </a:r>
          </a:p>
          <a:p>
            <a:pPr algn="ctr">
              <a:defRPr/>
            </a:pPr>
            <a:r>
              <a:rPr lang="uk-UA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Людини</a:t>
            </a:r>
            <a:endParaRPr lang="ru-RU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000121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1500188" cy="1900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00037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57166"/>
            <a:ext cx="2391573" cy="161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Рисунок 9" descr="muso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428875"/>
            <a:ext cx="30718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Предмет дослідження</a:t>
            </a:r>
            <a:r>
              <a:rPr lang="uk-UA" i="1" dirty="0" smtClean="0"/>
              <a:t>: </a:t>
            </a:r>
            <a:r>
              <a:rPr lang="uk-UA" i="1" dirty="0" smtClean="0">
                <a:solidFill>
                  <a:srgbClr val="FF0000"/>
                </a:solidFill>
              </a:rPr>
              <a:t>пластмаси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313" y="1428750"/>
            <a:ext cx="8229600" cy="5257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Категорія проекту</a:t>
            </a:r>
            <a:r>
              <a:rPr lang="uk-UA" sz="2800" dirty="0" smtClean="0"/>
              <a:t>: Виховання екологічної культури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Мета проекту: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/>
              <a:t>Дослідити антропогенний вплив (використання пластмас) на навколишнє середовище, ознайомитись з шляхами вторинного використання пластмас.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Тип проекту: </a:t>
            </a:r>
            <a:r>
              <a:rPr lang="uk-UA" sz="2800" b="1" dirty="0" smtClean="0"/>
              <a:t>довготривалий, груповий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Учасники проекту: </a:t>
            </a:r>
            <a:r>
              <a:rPr lang="uk-UA" sz="2800" b="1" dirty="0" smtClean="0"/>
              <a:t>учні 8-9 класу</a:t>
            </a:r>
            <a:endParaRPr lang="ru-RU" sz="2800" b="1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r>
              <a:rPr lang="uk-UA" sz="1800" dirty="0" smtClean="0"/>
              <a:t> </a:t>
            </a: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buFont typeface="Wingdings" pitchFamily="2" charset="2"/>
              <a:buNone/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FF00"/>
                </a:solidFill>
              </a:rPr>
              <a:t>Учасники проекту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5" descr="HM0036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214438"/>
            <a:ext cx="12922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PE0027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714875"/>
            <a:ext cx="17399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071688" y="1500188"/>
            <a:ext cx="195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E1098A"/>
                </a:solidFill>
              </a:rPr>
              <a:t>науковці</a:t>
            </a:r>
            <a:endParaRPr lang="ru-RU" sz="3200" b="1">
              <a:solidFill>
                <a:srgbClr val="E1098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63" y="1500188"/>
            <a:ext cx="25114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дослідники</a:t>
            </a:r>
            <a:endParaRPr lang="ru-RU" sz="3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1857375" y="5715000"/>
            <a:ext cx="2197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C00000"/>
                </a:solidFill>
              </a:rPr>
              <a:t>екологи</a:t>
            </a:r>
            <a:endParaRPr lang="ru-RU" sz="3600" b="1">
              <a:solidFill>
                <a:srgbClr val="C00000"/>
              </a:solidFill>
            </a:endParaRPr>
          </a:p>
        </p:txBody>
      </p:sp>
      <p:pic>
        <p:nvPicPr>
          <p:cNvPr id="17416" name="Picture 7" descr="PE0316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643063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 descr="antn0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832350"/>
            <a:ext cx="19113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6429375" y="5786438"/>
            <a:ext cx="247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FFFF00"/>
                </a:solidFill>
              </a:rPr>
              <a:t>журналісти</a:t>
            </a:r>
            <a:endParaRPr lang="ru-RU" sz="3200" b="1">
              <a:solidFill>
                <a:srgbClr val="FFFF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 flipV="1">
            <a:off x="7072313" y="1571625"/>
            <a:ext cx="1614487" cy="4603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3357563" y="3214688"/>
            <a:ext cx="25765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FAFCE4"/>
                </a:solidFill>
                <a:latin typeface="Times New Roman" pitchFamily="18" charset="0"/>
                <a:cs typeface="Times New Roman" pitchFamily="18" charset="0"/>
              </a:rPr>
              <a:t>Креативні</a:t>
            </a:r>
          </a:p>
          <a:p>
            <a:r>
              <a:rPr lang="uk-UA" sz="3200" b="1">
                <a:solidFill>
                  <a:srgbClr val="FAFCE4"/>
                </a:solidFill>
                <a:latin typeface="Times New Roman" pitchFamily="18" charset="0"/>
                <a:cs typeface="Times New Roman" pitchFamily="18" charset="0"/>
              </a:rPr>
              <a:t> молоді люди</a:t>
            </a:r>
            <a:endParaRPr lang="ru-RU" sz="3200" b="1">
              <a:solidFill>
                <a:srgbClr val="FAFCE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Ідея проекту та методика реалізації: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51149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uk-UA" sz="2400" b="1" u="sng" dirty="0" smtClean="0">
                <a:solidFill>
                  <a:srgbClr val="FFFF00"/>
                </a:solidFill>
              </a:rPr>
              <a:t>Група науковців </a:t>
            </a:r>
            <a:r>
              <a:rPr lang="uk-UA" sz="2400" dirty="0" smtClean="0"/>
              <a:t>- розглянути теоретичний матеріал з теми «Пластмаси»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400" b="1" u="sng" dirty="0" smtClean="0">
                <a:solidFill>
                  <a:srgbClr val="FFFF00"/>
                </a:solidFill>
              </a:rPr>
              <a:t>Група дослідників </a:t>
            </a:r>
            <a:r>
              <a:rPr lang="uk-UA" sz="2400" dirty="0" smtClean="0"/>
              <a:t>- дослідити рівень освіченості сільського населення з питання маркування пластмасових виробів; визначити, який відсоток складають пластмаси серед твердих побутових відходів;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400" b="1" u="sng" dirty="0" smtClean="0">
                <a:solidFill>
                  <a:srgbClr val="FFFF00"/>
                </a:solidFill>
              </a:rPr>
              <a:t>Група екологів </a:t>
            </a:r>
            <a:r>
              <a:rPr lang="uk-UA" sz="2400" dirty="0" smtClean="0"/>
              <a:t>- </a:t>
            </a:r>
            <a:r>
              <a:rPr lang="uk-UA" sz="2400" b="1" i="1" dirty="0" smtClean="0"/>
              <a:t>збір використаних пляшок шляхом сортування, проведення акції </a:t>
            </a:r>
            <a:r>
              <a:rPr lang="uk-UA" sz="2400" dirty="0" smtClean="0"/>
              <a:t>«Чистота довкілля – обов’язок людини »</a:t>
            </a:r>
            <a:endParaRPr lang="ru-RU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uk-UA" sz="2400" b="1" u="sng" dirty="0" smtClean="0">
                <a:solidFill>
                  <a:srgbClr val="FFFF00"/>
                </a:solidFill>
              </a:rPr>
              <a:t>Група журн</a:t>
            </a:r>
            <a:r>
              <a:rPr lang="uk-UA" sz="2400" b="1" i="1" u="sng" dirty="0" smtClean="0">
                <a:solidFill>
                  <a:srgbClr val="FFFF00"/>
                </a:solidFill>
              </a:rPr>
              <a:t>алістів </a:t>
            </a:r>
            <a:r>
              <a:rPr lang="uk-UA" sz="2400" b="1" i="1" dirty="0" smtClean="0"/>
              <a:t>- в</a:t>
            </a:r>
            <a:r>
              <a:rPr lang="uk-UA" sz="2400" b="1" dirty="0" smtClean="0"/>
              <a:t>ипуск інформаційно-просвітницького матеріалу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400" b="1" u="sng" dirty="0" smtClean="0">
                <a:solidFill>
                  <a:srgbClr val="FFFF00"/>
                </a:solidFill>
              </a:rPr>
              <a:t>Група </a:t>
            </a:r>
            <a:r>
              <a:rPr lang="uk-UA" sz="2400" b="1" u="sng" dirty="0" err="1" smtClean="0">
                <a:solidFill>
                  <a:srgbClr val="FFFF00"/>
                </a:solidFill>
              </a:rPr>
              <a:t>“Креативних</a:t>
            </a:r>
            <a:r>
              <a:rPr lang="uk-UA" sz="2400" b="1" u="sng" dirty="0" smtClean="0">
                <a:solidFill>
                  <a:srgbClr val="FFFF00"/>
                </a:solidFill>
              </a:rPr>
              <a:t> молодих </a:t>
            </a:r>
            <a:r>
              <a:rPr lang="uk-UA" sz="2400" b="1" u="sng" dirty="0" err="1" smtClean="0">
                <a:solidFill>
                  <a:srgbClr val="FFFF00"/>
                </a:solidFill>
              </a:rPr>
              <a:t>людей”</a:t>
            </a:r>
            <a:endParaRPr lang="ru-RU" sz="24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u="sng" dirty="0" smtClean="0">
                <a:solidFill>
                  <a:srgbClr val="FFFF00"/>
                </a:solidFill>
              </a:rPr>
              <a:t>Група науковців</a:t>
            </a:r>
            <a:endParaRPr lang="ru-RU" dirty="0"/>
          </a:p>
        </p:txBody>
      </p:sp>
      <p:pic>
        <p:nvPicPr>
          <p:cNvPr id="19459" name="Picture 7" descr="PE03166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785938"/>
            <a:ext cx="4714875" cy="3786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DSC005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571625"/>
            <a:ext cx="23574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11222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100" kern="1200" dirty="0">
                <a:ln w="6350">
                  <a:noFill/>
                </a:ln>
                <a:solidFill>
                  <a:srgbClr val="CCCC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Що </a:t>
            </a:r>
            <a:r>
              <a:rPr lang="uk-UA" sz="4100" kern="1200" dirty="0" smtClean="0">
                <a:ln w="6350">
                  <a:noFill/>
                </a:ln>
                <a:solidFill>
                  <a:srgbClr val="CCCC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таке полімери?</a:t>
            </a:r>
            <a:endParaRPr lang="ru-RU" sz="4100" kern="1200" dirty="0">
              <a:ln w="6350">
                <a:noFill/>
              </a:ln>
              <a:solidFill>
                <a:srgbClr val="CCCC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0"/>
            <a:ext cx="5786438" cy="4708525"/>
          </a:xfrm>
        </p:spPr>
        <p:txBody>
          <a:bodyPr>
            <a:normAutofit fontScale="85000" lnSpcReduction="10000"/>
          </a:bodyPr>
          <a:lstStyle/>
          <a:p>
            <a:pPr indent="12700" eaLnBrk="1" hangingPunct="1">
              <a:buFont typeface="Wingdings" pitchFamily="2" charset="2"/>
              <a:buNone/>
              <a:defRPr/>
            </a:pPr>
            <a:r>
              <a:rPr lang="ru-RU" sz="2800" b="1" dirty="0" err="1" smtClean="0">
                <a:solidFill>
                  <a:srgbClr val="C00000"/>
                </a:solidFill>
              </a:rPr>
              <a:t>Полімери</a:t>
            </a:r>
            <a:r>
              <a:rPr lang="ru-RU" sz="2800" b="1" dirty="0" smtClean="0">
                <a:solidFill>
                  <a:srgbClr val="FFC000"/>
                </a:solidFill>
              </a:rPr>
              <a:t> – хімічні </a:t>
            </a:r>
            <a:r>
              <a:rPr lang="ru-RU" sz="2800" b="1" dirty="0">
                <a:solidFill>
                  <a:srgbClr val="FFC000"/>
                </a:solidFill>
              </a:rPr>
              <a:t>сполуки з високої молекулярною </a:t>
            </a:r>
            <a:r>
              <a:rPr lang="ru-RU" sz="2800" b="1" dirty="0" err="1" smtClean="0">
                <a:solidFill>
                  <a:srgbClr val="FFC000"/>
                </a:solidFill>
              </a:rPr>
              <a:t>масою</a:t>
            </a:r>
            <a:r>
              <a:rPr lang="ru-RU" sz="2800" b="1" dirty="0" smtClean="0">
                <a:solidFill>
                  <a:srgbClr val="FFC000"/>
                </a:solidFill>
              </a:rPr>
              <a:t>, </a:t>
            </a:r>
            <a:r>
              <a:rPr lang="ru-RU" sz="2800" b="1" dirty="0">
                <a:solidFill>
                  <a:srgbClr val="FFC000"/>
                </a:solidFill>
              </a:rPr>
              <a:t>молекули </a:t>
            </a:r>
            <a:r>
              <a:rPr lang="ru-RU" sz="2800" b="1" dirty="0" err="1">
                <a:solidFill>
                  <a:srgbClr val="FFC000"/>
                </a:solidFill>
              </a:rPr>
              <a:t>яких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складаються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>
                <a:solidFill>
                  <a:srgbClr val="FFC000"/>
                </a:solidFill>
              </a:rPr>
              <a:t>з великого числа </a:t>
            </a:r>
            <a:r>
              <a:rPr lang="ru-RU" sz="2800" b="1" dirty="0" err="1">
                <a:solidFill>
                  <a:srgbClr val="FFC000"/>
                </a:solidFill>
              </a:rPr>
              <a:t>повторюваних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угруповань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pPr indent="1270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uk-UA" sz="3000" b="1" u="sng" kern="1200" dirty="0" smtClean="0">
                <a:ln w="6350">
                  <a:noFill/>
                </a:ln>
                <a:solidFill>
                  <a:srgbClr val="CC3399"/>
                </a:solidFill>
                <a:effectLst/>
              </a:rPr>
              <a:t>Пластмаси</a:t>
            </a:r>
            <a:r>
              <a:rPr lang="uk-UA" sz="4000" b="1" kern="1200" dirty="0" smtClean="0">
                <a:ln w="6350">
                  <a:noFill/>
                </a:ln>
                <a:solidFill>
                  <a:srgbClr val="CC3399"/>
                </a:solidFill>
                <a:effectLst/>
              </a:rPr>
              <a:t> </a:t>
            </a:r>
            <a:r>
              <a:rPr lang="uk-UA" sz="2800" b="1" kern="1200" dirty="0" smtClean="0">
                <a:ln w="6350">
                  <a:noFill/>
                </a:ln>
                <a:solidFill>
                  <a:srgbClr val="7030A0"/>
                </a:solidFill>
                <a:effectLst/>
              </a:rPr>
              <a:t>– полімери з додаванням спеціальних речовин  (пластифікаторів, стабілізаторів, антиоксидантів, пігментів, антистатиків, наповнювачів), що допомагають набути потрібних експлуатаційних властивостей.</a:t>
            </a:r>
            <a:r>
              <a:rPr lang="uk-UA" b="1" kern="1200" dirty="0" smtClean="0">
                <a:ln w="6350">
                  <a:noFill/>
                </a:ln>
                <a:solidFill>
                  <a:srgbClr val="7030A0"/>
                </a:solidFill>
                <a:effectLst/>
              </a:rPr>
              <a:t/>
            </a:r>
            <a:br>
              <a:rPr lang="uk-UA" b="1" kern="1200" dirty="0" smtClean="0">
                <a:ln w="6350">
                  <a:noFill/>
                </a:ln>
                <a:solidFill>
                  <a:srgbClr val="7030A0"/>
                </a:solidFill>
                <a:effectLst/>
              </a:rPr>
            </a:b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39725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100" b="1" kern="1200" dirty="0">
                <a:ln w="6350">
                  <a:noFill/>
                </a:ln>
                <a:solidFill>
                  <a:srgbClr val="D71B98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Маркування пластмас</a:t>
            </a:r>
            <a:endParaRPr lang="ru-RU" sz="4100" b="1" kern="1200" dirty="0">
              <a:ln w="6350">
                <a:noFill/>
              </a:ln>
              <a:solidFill>
                <a:srgbClr val="D71B98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143000"/>
            <a:ext cx="8643938" cy="54292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>
                <a:solidFill>
                  <a:srgbClr val="C00000"/>
                </a:solidFill>
              </a:rPr>
              <a:t>Петля </a:t>
            </a:r>
            <a:r>
              <a:rPr lang="ru-RU" dirty="0" err="1">
                <a:solidFill>
                  <a:srgbClr val="C00000"/>
                </a:solidFill>
              </a:rPr>
              <a:t>Мебіуса</a:t>
            </a:r>
            <a:r>
              <a:rPr lang="ru-RU" dirty="0" smtClean="0">
                <a:solidFill>
                  <a:srgbClr val="C00000"/>
                </a:solidFill>
              </a:rPr>
              <a:t>»,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0D0DD7"/>
                </a:solidFill>
              </a:rPr>
              <a:t>означає</a:t>
            </a:r>
            <a:r>
              <a:rPr lang="ru-RU" dirty="0" smtClean="0">
                <a:solidFill>
                  <a:srgbClr val="0D0DD7"/>
                </a:solidFill>
              </a:rPr>
              <a:t>, </a:t>
            </a:r>
            <a:r>
              <a:rPr lang="ru-RU" dirty="0">
                <a:solidFill>
                  <a:srgbClr val="0D0DD7"/>
                </a:solidFill>
              </a:rPr>
              <a:t>що </a:t>
            </a:r>
            <a:r>
              <a:rPr lang="ru-RU" dirty="0" err="1">
                <a:solidFill>
                  <a:srgbClr val="0D0DD7"/>
                </a:solidFill>
              </a:rPr>
              <a:t>матеріал</a:t>
            </a:r>
            <a:r>
              <a:rPr lang="ru-RU" dirty="0" smtClean="0">
                <a:solidFill>
                  <a:srgbClr val="0D0DD7"/>
                </a:solidFill>
              </a:rPr>
              <a:t>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D0DD7"/>
                </a:solidFill>
              </a:rPr>
              <a:t> </a:t>
            </a:r>
            <a:r>
              <a:rPr lang="ru-RU" dirty="0">
                <a:solidFill>
                  <a:srgbClr val="0D0DD7"/>
                </a:solidFill>
              </a:rPr>
              <a:t>з якого </a:t>
            </a:r>
            <a:r>
              <a:rPr lang="ru-RU" dirty="0" err="1">
                <a:solidFill>
                  <a:srgbClr val="0D0DD7"/>
                </a:solidFill>
              </a:rPr>
              <a:t>виготовлена</a:t>
            </a:r>
            <a:r>
              <a:rPr lang="ru-RU" dirty="0">
                <a:solidFill>
                  <a:srgbClr val="0D0DD7"/>
                </a:solidFill>
              </a:rPr>
              <a:t> </a:t>
            </a:r>
            <a:endParaRPr lang="ru-RU" dirty="0" smtClean="0">
              <a:solidFill>
                <a:srgbClr val="0D0DD7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D0DD7"/>
                </a:solidFill>
              </a:rPr>
              <a:t>упаковка</a:t>
            </a:r>
            <a:r>
              <a:rPr lang="ru-RU" dirty="0">
                <a:solidFill>
                  <a:srgbClr val="0D0DD7"/>
                </a:solidFill>
              </a:rPr>
              <a:t>, </a:t>
            </a:r>
            <a:r>
              <a:rPr lang="ru-RU" dirty="0" err="1">
                <a:solidFill>
                  <a:srgbClr val="0D0DD7"/>
                </a:solidFill>
              </a:rPr>
              <a:t>може</a:t>
            </a:r>
            <a:r>
              <a:rPr lang="ru-RU" dirty="0">
                <a:solidFill>
                  <a:srgbClr val="0D0DD7"/>
                </a:solidFill>
              </a:rPr>
              <a:t> бути </a:t>
            </a:r>
            <a:endParaRPr lang="ru-RU" dirty="0" smtClean="0">
              <a:solidFill>
                <a:srgbClr val="0D0DD7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err="1" smtClean="0">
                <a:solidFill>
                  <a:srgbClr val="0D0DD7"/>
                </a:solidFill>
              </a:rPr>
              <a:t>перероблений</a:t>
            </a:r>
            <a:r>
              <a:rPr lang="ru-RU" dirty="0">
                <a:solidFill>
                  <a:srgbClr val="0D0DD7"/>
                </a:solidFill>
              </a:rPr>
              <a:t>, </a:t>
            </a:r>
          </a:p>
        </p:txBody>
      </p:sp>
      <p:pic>
        <p:nvPicPr>
          <p:cNvPr id="21508" name="Picture 2" descr="C:\Users\admin\Desktop\recy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928813"/>
            <a:ext cx="33115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admin\Desktop\plastik_recy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286250"/>
            <a:ext cx="2571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4000500" y="5072063"/>
            <a:ext cx="47609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D0DD7"/>
                </a:solidFill>
              </a:rPr>
              <a:t>Знак пластику, </a:t>
            </a:r>
          </a:p>
          <a:p>
            <a:r>
              <a:rPr lang="ru-RU" sz="2800" b="1">
                <a:solidFill>
                  <a:srgbClr val="0D0DD7"/>
                </a:solidFill>
              </a:rPr>
              <a:t>який підлягає переробці.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214438"/>
            <a:ext cx="8229600" cy="5214937"/>
          </a:xfrm>
          <a:solidFill>
            <a:srgbClr val="0D0DD7"/>
          </a:solidFill>
        </p:spPr>
        <p:txBody>
          <a:bodyPr/>
          <a:lstStyle/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uk-UA" dirty="0" smtClean="0">
              <a:solidFill>
                <a:srgbClr val="FFC000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uk-UA" dirty="0" smtClean="0">
              <a:solidFill>
                <a:srgbClr val="FFC000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uk-UA" dirty="0" smtClean="0">
              <a:solidFill>
                <a:srgbClr val="FFC000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uk-UA" dirty="0" smtClean="0">
              <a:solidFill>
                <a:srgbClr val="FFC000"/>
              </a:solidFill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uk-UA" dirty="0" smtClean="0">
              <a:solidFill>
                <a:srgbClr val="FFC000"/>
              </a:solidFill>
              <a:latin typeface="Book Antiqua" pitchFamily="18" charset="0"/>
            </a:endParaRP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2531" name="Picture 2" descr="C:\Users\admin\Desktop\PE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18796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500063" y="3857625"/>
            <a:ext cx="6357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14400" y="339725"/>
            <a:ext cx="8229600" cy="1143000"/>
          </a:xfrm>
          <a:prstGeom prst="rect">
            <a:avLst/>
          </a:prstGeom>
          <a:noFill/>
          <a:ln/>
        </p:spPr>
        <p:txBody>
          <a:bodyPr lIns="45720" r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100" b="1" dirty="0">
              <a:ln w="6350"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2534" name="Picture 2" descr="C:\Users\admin\Desktop\HD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14438"/>
            <a:ext cx="26638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C:\Users\admin\Desktop\PV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214438"/>
            <a:ext cx="17208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 descr="C:\Users\admin\Desktop\LDP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500563"/>
            <a:ext cx="2238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 descr="C:\Users\admin\Desktop\P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3643313"/>
            <a:ext cx="21431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 descr="C:\Users\admin\Desktop\P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75" y="4214813"/>
            <a:ext cx="1524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" descr="C:\Users\admin\Desktop\othe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3286125"/>
            <a:ext cx="16430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Прямоугольник 13"/>
          <p:cNvSpPr>
            <a:spLocks noChangeArrowheads="1"/>
          </p:cNvSpPr>
          <p:nvPr/>
        </p:nvSpPr>
        <p:spPr bwMode="auto">
          <a:xfrm>
            <a:off x="1643063" y="428625"/>
            <a:ext cx="5959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b="1">
                <a:solidFill>
                  <a:srgbClr val="D71B98"/>
                </a:solidFill>
                <a:latin typeface="Times New Roman" pitchFamily="18" charset="0"/>
                <a:cs typeface="Times New Roman" pitchFamily="18" charset="0"/>
              </a:rPr>
              <a:t>Маркування пластмас</a:t>
            </a:r>
            <a:endParaRPr lang="ru-RU" sz="4400" b="1">
              <a:solidFill>
                <a:srgbClr val="D71B9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250</Words>
  <Application>Microsoft Office PowerPoint</Application>
  <PresentationFormat>Экран (4:3)</PresentationFormat>
  <Paragraphs>65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Arial</vt:lpstr>
      <vt:lpstr>Wingdings</vt:lpstr>
      <vt:lpstr>Calibri</vt:lpstr>
      <vt:lpstr>Tahoma</vt:lpstr>
      <vt:lpstr>Franklin Gothic Book</vt:lpstr>
      <vt:lpstr>Wingdings 2</vt:lpstr>
      <vt:lpstr>Arial Black</vt:lpstr>
      <vt:lpstr>Times New Roman</vt:lpstr>
      <vt:lpstr>Book Antiqua</vt:lpstr>
      <vt:lpstr>Symbol</vt:lpstr>
      <vt:lpstr>Monotype Corsiva</vt:lpstr>
      <vt:lpstr>Орбита</vt:lpstr>
      <vt:lpstr>Круги</vt:lpstr>
      <vt:lpstr>Равновесие</vt:lpstr>
      <vt:lpstr>Техническая</vt:lpstr>
      <vt:lpstr>Диаграмма Microsoft Office Excel</vt:lpstr>
      <vt:lpstr> </vt:lpstr>
      <vt:lpstr>   Пластмаси</vt:lpstr>
      <vt:lpstr>  Предмет дослідження: пластмаси   </vt:lpstr>
      <vt:lpstr>Учасники проекту</vt:lpstr>
      <vt:lpstr> Ідея проекту та методика реалізації: </vt:lpstr>
      <vt:lpstr>Група науковців</vt:lpstr>
      <vt:lpstr>Що таке полімери?</vt:lpstr>
      <vt:lpstr>Маркування пластмас</vt:lpstr>
      <vt:lpstr>Слайд 9</vt:lpstr>
      <vt:lpstr>застосування</vt:lpstr>
      <vt:lpstr>Група дослідників</vt:lpstr>
      <vt:lpstr>Група дослідників</vt:lpstr>
      <vt:lpstr>Слайд 13</vt:lpstr>
      <vt:lpstr>Група екологів</vt:lpstr>
      <vt:lpstr>Група екологів</vt:lpstr>
      <vt:lpstr>Група журналістів</vt:lpstr>
      <vt:lpstr>Група Креативних молодих</vt:lpstr>
      <vt:lpstr>Група Креативних молодих людей”</vt:lpstr>
      <vt:lpstr> Будьте здоровими Будьте щасливими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1120</cp:revision>
  <dcterms:created xsi:type="dcterms:W3CDTF">2010-12-04T12:57:00Z</dcterms:created>
  <dcterms:modified xsi:type="dcterms:W3CDTF">2014-12-13T18:34:26Z</dcterms:modified>
</cp:coreProperties>
</file>